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6" r:id="rId3"/>
    <p:sldId id="272" r:id="rId4"/>
    <p:sldId id="274" r:id="rId5"/>
    <p:sldId id="284" r:id="rId6"/>
    <p:sldId id="275" r:id="rId7"/>
    <p:sldId id="283" r:id="rId8"/>
    <p:sldId id="285" r:id="rId9"/>
    <p:sldId id="277" r:id="rId10"/>
    <p:sldId id="286" r:id="rId11"/>
    <p:sldId id="279" r:id="rId12"/>
    <p:sldId id="280" r:id="rId13"/>
    <p:sldId id="281" r:id="rId14"/>
    <p:sldId id="282" r:id="rId15"/>
    <p:sldId id="288" r:id="rId16"/>
    <p:sldId id="271" r:id="rId17"/>
    <p:sldId id="289" r:id="rId18"/>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53" autoAdjust="0"/>
    <p:restoredTop sz="94660"/>
  </p:normalViewPr>
  <p:slideViewPr>
    <p:cSldViewPr snapToGrid="0">
      <p:cViewPr varScale="1">
        <p:scale>
          <a:sx n="82" d="100"/>
          <a:sy n="82" d="100"/>
        </p:scale>
        <p:origin x="10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5/29/2026</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‹Nº›</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831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5/29/2026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2037816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5/29/2026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456863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5/29/2026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581691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5/29/2026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6348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5/29/2026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04556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5/29/2026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200592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5/29/2026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2636800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5/29/2026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52757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5/29/2026</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733517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5/29/2026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85826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5/29/2026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‹Nº›</a:t>
            </a:fld>
            <a:endParaRPr lang="en-US"/>
          </a:p>
        </p:txBody>
      </p:sp>
    </p:spTree>
    <p:extLst>
      <p:ext uri="{BB962C8B-B14F-4D97-AF65-F5344CB8AC3E}">
        <p14:creationId xmlns:p14="http://schemas.microsoft.com/office/powerpoint/2010/main" val="211900830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D70589-FD96-D842-85E9-9AC309E55475}"/>
              </a:ext>
            </a:extLst>
          </p:cNvPr>
          <p:cNvSpPr>
            <a:spLocks noGrp="1"/>
          </p:cNvSpPr>
          <p:nvPr>
            <p:ph type="title"/>
          </p:nvPr>
        </p:nvSpPr>
        <p:spPr>
          <a:xfrm>
            <a:off x="1115568" y="548640"/>
            <a:ext cx="10168128" cy="1179576"/>
          </a:xfrm>
        </p:spPr>
        <p:txBody>
          <a:bodyPr/>
          <a:lstStyle/>
          <a:p>
            <a:endParaRPr lang="es-AR" dirty="0"/>
          </a:p>
        </p:txBody>
      </p:sp>
      <p:pic>
        <p:nvPicPr>
          <p:cNvPr id="4" name="Google Shape;85;p1">
            <a:extLst>
              <a:ext uri="{FF2B5EF4-FFF2-40B4-BE49-F238E27FC236}">
                <a16:creationId xmlns:a16="http://schemas.microsoft.com/office/drawing/2014/main" id="{295B53A0-64AE-6344-8155-AE9473097D3E}"/>
              </a:ext>
            </a:extLst>
          </p:cNvPr>
          <p:cNvPicPr preferRelativeResize="0">
            <a:picLocks noGrp="1"/>
          </p:cNvPicPr>
          <p:nvPr>
            <p:ph idx="1"/>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673895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895261" y="2016019"/>
            <a:ext cx="8608741" cy="1938992"/>
          </a:xfrm>
          <a:prstGeom prst="rect">
            <a:avLst/>
          </a:prstGeom>
          <a:noFill/>
        </p:spPr>
        <p:txBody>
          <a:bodyPr wrap="square" rtlCol="0">
            <a:spAutoFit/>
          </a:bodyPr>
          <a:lstStyle/>
          <a:p>
            <a:r>
              <a:rPr lang="es-AR" sz="2400" dirty="0"/>
              <a:t>¿Qué le esta pasando?</a:t>
            </a:r>
          </a:p>
          <a:p>
            <a:r>
              <a:rPr lang="es-AR" sz="2400" dirty="0"/>
              <a:t>¿Será que la misión no es para el?</a:t>
            </a:r>
          </a:p>
          <a:p>
            <a:r>
              <a:rPr lang="es-AR" sz="2400" dirty="0"/>
              <a:t>¿Será que no estaba lo suficientemente preparado para salir?</a:t>
            </a:r>
          </a:p>
          <a:p>
            <a:r>
              <a:rPr lang="es-AR" sz="2400" dirty="0"/>
              <a:t>¿Qué debería hacer? </a:t>
            </a:r>
          </a:p>
        </p:txBody>
      </p:sp>
    </p:spTree>
    <p:extLst>
      <p:ext uri="{BB962C8B-B14F-4D97-AF65-F5344CB8AC3E}">
        <p14:creationId xmlns:p14="http://schemas.microsoft.com/office/powerpoint/2010/main" val="1644855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2118732" y="776000"/>
            <a:ext cx="8608741" cy="5078313"/>
          </a:xfrm>
          <a:prstGeom prst="rect">
            <a:avLst/>
          </a:prstGeom>
          <a:noFill/>
        </p:spPr>
        <p:txBody>
          <a:bodyPr wrap="square" rtlCol="0">
            <a:spAutoFit/>
          </a:bodyPr>
          <a:lstStyle/>
          <a:p>
            <a:r>
              <a:rPr lang="es-ES_tradnl" b="1" dirty="0"/>
              <a:t>Caso 2:</a:t>
            </a:r>
            <a:r>
              <a:rPr lang="es-ES_tradnl" dirty="0"/>
              <a:t> Paula, era la hija mayor de 3 hermanos. Siempre haciéndose cargo de los demás, preocupándose por el bienestar de todos. Decidió estudiar medicina en la universidad. Sentía que su vocación era cuidar de otros. Durante el tiempo en la universidad estuvo involucrada con los grupos misioneros y decidió hacer escuela de misión para poder un día salir como misionera. En su grupo de amigos ella era siempre la que estaba pensando en todos. A veces se abrumaba porque no sabia como ayudar mejor a sus amigos que tenían dificultades, pero lo manejaba. Después de terminar la universidad decidió tomarse ese año para salir como Misionera. Y se fue a Haití, ahí le pidieron que ayude con un grupo de niños de un orfanato. Los Primeros meses estuvo muy entusiasmada, disfrutando del lugar, conociendo gente nueva, conociendo las nuevas costumbres, el idioma y disfrutando del amor que le brindaban los niños. </a:t>
            </a:r>
          </a:p>
          <a:p>
            <a:r>
              <a:rPr lang="es-ES_tradnl" dirty="0"/>
              <a:t>Pero a la vez, las situaciones que se vivían todos los días eran muy tristes. </a:t>
            </a:r>
            <a:r>
              <a:rPr lang="es-ES_tradnl" sz="1800" dirty="0"/>
              <a:t>Los niños pasaban hambre, muchas veces hacían una sola comida al día. Algunos eran obligados a trabajar. Ella trataba de ayudar en todo lo que podía y veía el sufrimiento de los niños, pero la mayoría de las veces no podía suplir todas las necesidades que tenían. ¿Sería que solo eso podría hacer? </a:t>
            </a:r>
            <a:endParaRPr lang="es-AR" sz="1800" dirty="0"/>
          </a:p>
          <a:p>
            <a:endParaRPr lang="es-AR" dirty="0"/>
          </a:p>
        </p:txBody>
      </p:sp>
    </p:spTree>
    <p:extLst>
      <p:ext uri="{BB962C8B-B14F-4D97-AF65-F5344CB8AC3E}">
        <p14:creationId xmlns:p14="http://schemas.microsoft.com/office/powerpoint/2010/main" val="773602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8" name="CuadroTexto 7">
            <a:extLst>
              <a:ext uri="{FF2B5EF4-FFF2-40B4-BE49-F238E27FC236}">
                <a16:creationId xmlns:a16="http://schemas.microsoft.com/office/drawing/2014/main" id="{F6D045AF-8CC7-9DF0-D47B-9A58CC60A4D9}"/>
              </a:ext>
            </a:extLst>
          </p:cNvPr>
          <p:cNvSpPr txBox="1"/>
          <p:nvPr/>
        </p:nvSpPr>
        <p:spPr>
          <a:xfrm>
            <a:off x="1238491" y="1514246"/>
            <a:ext cx="9429508" cy="3139321"/>
          </a:xfrm>
          <a:prstGeom prst="rect">
            <a:avLst/>
          </a:prstGeom>
          <a:noFill/>
        </p:spPr>
        <p:txBody>
          <a:bodyPr wrap="square">
            <a:spAutoFit/>
          </a:bodyPr>
          <a:lstStyle/>
          <a:p>
            <a:r>
              <a:rPr lang="es-ES_tradnl" sz="1800" dirty="0"/>
              <a:t>En su cabeza quedaba pensando de qué otra manera podía ayudar… una y otra vez, no podía sacarse los pensamientos de la mente. </a:t>
            </a:r>
          </a:p>
          <a:p>
            <a:r>
              <a:rPr lang="es-ES_tradnl" dirty="0"/>
              <a:t>Con el tiempo empezó a sentirse muy mal, por momentos sentía que le faltaba el aire, su corazón se aceleraba, le sudaban las manos, y sentía miedo de perder el control. No sentía ganas de comer, le costaba dormir, y sentía una angustia muy grande. Lo que le generaba mucha culpa porque Dios la había traído a ese lugar para ayudar y sentía que Dios no la estaba escuchando, ni ayudando. </a:t>
            </a:r>
          </a:p>
          <a:p>
            <a:r>
              <a:rPr lang="es-ES_tradnl" dirty="0"/>
              <a:t>¿Qué le estaba pasando?</a:t>
            </a:r>
          </a:p>
          <a:p>
            <a:r>
              <a:rPr lang="es-ES_tradnl" dirty="0"/>
              <a:t>¿Qué podía Hacer?</a:t>
            </a:r>
          </a:p>
          <a:p>
            <a:r>
              <a:rPr lang="es-ES_tradnl" dirty="0"/>
              <a:t>¿Necesitaba orar más? </a:t>
            </a:r>
          </a:p>
          <a:p>
            <a:r>
              <a:rPr lang="es-ES_tradnl" dirty="0"/>
              <a:t>¿Será que su relación con Dios no estaba bien?</a:t>
            </a:r>
            <a:endParaRPr lang="es-AR" dirty="0"/>
          </a:p>
        </p:txBody>
      </p:sp>
    </p:spTree>
    <p:extLst>
      <p:ext uri="{BB962C8B-B14F-4D97-AF65-F5344CB8AC3E}">
        <p14:creationId xmlns:p14="http://schemas.microsoft.com/office/powerpoint/2010/main" val="4107401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2059258" y="1746388"/>
            <a:ext cx="8608741" cy="2893100"/>
          </a:xfrm>
          <a:prstGeom prst="rect">
            <a:avLst/>
          </a:prstGeom>
          <a:noFill/>
        </p:spPr>
        <p:txBody>
          <a:bodyPr wrap="square" rtlCol="0">
            <a:spAutoFit/>
          </a:bodyPr>
          <a:lstStyle/>
          <a:p>
            <a:pPr lvl="0"/>
            <a:r>
              <a:rPr lang="es-ES_tradnl" sz="4000" b="1" dirty="0"/>
              <a:t>2. Devolución:</a:t>
            </a:r>
            <a:endParaRPr lang="es-AR" sz="4000" b="1" dirty="0"/>
          </a:p>
          <a:p>
            <a:r>
              <a:rPr lang="es-ES_tradnl" sz="4000" dirty="0"/>
              <a:t>¿Qué recursos creen que necesitan para sobrellevar estos desafíos los misioneros?</a:t>
            </a:r>
            <a:endParaRPr lang="es-AR" sz="4000" dirty="0"/>
          </a:p>
          <a:p>
            <a:endParaRPr lang="es-AR" sz="2200" dirty="0"/>
          </a:p>
        </p:txBody>
      </p:sp>
    </p:spTree>
    <p:extLst>
      <p:ext uri="{BB962C8B-B14F-4D97-AF65-F5344CB8AC3E}">
        <p14:creationId xmlns:p14="http://schemas.microsoft.com/office/powerpoint/2010/main" val="836524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791629" y="1138428"/>
            <a:ext cx="8608741" cy="4154984"/>
          </a:xfrm>
          <a:prstGeom prst="rect">
            <a:avLst/>
          </a:prstGeom>
          <a:noFill/>
        </p:spPr>
        <p:txBody>
          <a:bodyPr wrap="square" rtlCol="0">
            <a:spAutoFit/>
          </a:bodyPr>
          <a:lstStyle/>
          <a:p>
            <a:r>
              <a:rPr lang="es-ES_tradnl" sz="2200" b="1" dirty="0"/>
              <a:t>Kit de herramientas Ansiedad/depresión</a:t>
            </a:r>
          </a:p>
          <a:p>
            <a:r>
              <a:rPr lang="es-ES_tradnl" sz="2200" dirty="0"/>
              <a:t>¿Cuándo pedir ayuda? </a:t>
            </a:r>
            <a:endParaRPr lang="es-AR" sz="2200" dirty="0"/>
          </a:p>
          <a:p>
            <a:r>
              <a:rPr lang="es-ES_tradnl" sz="2200" dirty="0"/>
              <a:t>¿Cómo pedir ayuda? </a:t>
            </a:r>
          </a:p>
          <a:p>
            <a:r>
              <a:rPr lang="es-ES_tradnl" sz="2200" dirty="0"/>
              <a:t>¿Por qué tengo que pedir ayuda?</a:t>
            </a:r>
            <a:endParaRPr lang="es-AR" sz="2200" dirty="0"/>
          </a:p>
          <a:p>
            <a:r>
              <a:rPr lang="es-ES_tradnl" sz="2200" dirty="0"/>
              <a:t> </a:t>
            </a:r>
            <a:endParaRPr lang="es-AR" sz="2200" dirty="0"/>
          </a:p>
          <a:p>
            <a:r>
              <a:rPr lang="es-ES_tradnl" sz="2200" dirty="0"/>
              <a:t>Reconocimiento y aceptación </a:t>
            </a:r>
          </a:p>
          <a:p>
            <a:r>
              <a:rPr lang="es-ES_tradnl" sz="2200" dirty="0"/>
              <a:t>Red de apoyo </a:t>
            </a:r>
          </a:p>
          <a:p>
            <a:r>
              <a:rPr lang="es-ES_tradnl" sz="2200" dirty="0"/>
              <a:t>Ayuda profesional  </a:t>
            </a:r>
          </a:p>
          <a:p>
            <a:r>
              <a:rPr lang="es-ES_tradnl" sz="2200" dirty="0"/>
              <a:t>Autocuidado </a:t>
            </a:r>
          </a:p>
          <a:p>
            <a:r>
              <a:rPr lang="es-ES_tradnl" sz="2200" dirty="0"/>
              <a:t>Dios </a:t>
            </a:r>
          </a:p>
          <a:p>
            <a:pPr lvl="0"/>
            <a:endParaRPr lang="es-AR" sz="2200" dirty="0"/>
          </a:p>
          <a:p>
            <a:endParaRPr lang="es-AR" sz="2200" dirty="0"/>
          </a:p>
        </p:txBody>
      </p:sp>
    </p:spTree>
    <p:extLst>
      <p:ext uri="{BB962C8B-B14F-4D97-AF65-F5344CB8AC3E}">
        <p14:creationId xmlns:p14="http://schemas.microsoft.com/office/powerpoint/2010/main" val="2412743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791629" y="939998"/>
            <a:ext cx="8608741" cy="4832092"/>
          </a:xfrm>
          <a:prstGeom prst="rect">
            <a:avLst/>
          </a:prstGeom>
          <a:noFill/>
        </p:spPr>
        <p:txBody>
          <a:bodyPr wrap="square" rtlCol="0">
            <a:spAutoFit/>
          </a:bodyPr>
          <a:lstStyle/>
          <a:p>
            <a:r>
              <a:rPr lang="es-ES_tradnl" sz="2200" b="1" dirty="0"/>
              <a:t>Kit de Adaptación</a:t>
            </a:r>
          </a:p>
          <a:p>
            <a:r>
              <a:rPr lang="es-ES_tradnl" sz="2200" dirty="0"/>
              <a:t>Paciencia</a:t>
            </a:r>
            <a:r>
              <a:rPr lang="es-ES_tradnl" sz="2200" b="1" dirty="0"/>
              <a:t> </a:t>
            </a:r>
            <a:r>
              <a:rPr lang="es-ES_tradnl" sz="2200" dirty="0"/>
              <a:t>(todos pasaran por el proceso de adaptación)</a:t>
            </a:r>
          </a:p>
          <a:p>
            <a:r>
              <a:rPr lang="es-ES_tradnl" sz="2200" dirty="0"/>
              <a:t>Red de contención </a:t>
            </a:r>
          </a:p>
          <a:p>
            <a:r>
              <a:rPr lang="es-ES_tradnl" sz="2200" dirty="0"/>
              <a:t>Autocuidado </a:t>
            </a:r>
          </a:p>
          <a:p>
            <a:r>
              <a:rPr lang="es-ES_tradnl" sz="2200" dirty="0"/>
              <a:t>Apertura cultural (curiosidad)</a:t>
            </a:r>
          </a:p>
          <a:p>
            <a:r>
              <a:rPr lang="es-ES_tradnl" sz="2200" dirty="0"/>
              <a:t>Gestión emocional (saber identificar lo que siento y cómo manejarlo, sin reprimirlo)</a:t>
            </a:r>
          </a:p>
          <a:p>
            <a:r>
              <a:rPr lang="es-ES_tradnl" sz="2200" dirty="0"/>
              <a:t>Propósito </a:t>
            </a:r>
          </a:p>
          <a:p>
            <a:r>
              <a:rPr lang="es-ES_tradnl" sz="2200" dirty="0"/>
              <a:t>Dios (oración y Biblia)</a:t>
            </a:r>
          </a:p>
          <a:p>
            <a:r>
              <a:rPr lang="es-ES_tradnl" sz="2200" dirty="0"/>
              <a:t>¿Cuándo pedir ayuda? </a:t>
            </a:r>
            <a:endParaRPr lang="es-AR" sz="2200" dirty="0"/>
          </a:p>
          <a:p>
            <a:r>
              <a:rPr lang="es-ES_tradnl" sz="2200" dirty="0"/>
              <a:t>¿Cómo pedir ayuda? </a:t>
            </a:r>
            <a:endParaRPr lang="es-AR" sz="2200" dirty="0"/>
          </a:p>
          <a:p>
            <a:pPr algn="ctr"/>
            <a:endParaRPr lang="es-ES_tradnl" sz="2200" dirty="0"/>
          </a:p>
          <a:p>
            <a:pPr lvl="0"/>
            <a:endParaRPr lang="es-AR" sz="2200" dirty="0"/>
          </a:p>
          <a:p>
            <a:endParaRPr lang="es-AR" sz="2200" dirty="0"/>
          </a:p>
        </p:txBody>
      </p:sp>
    </p:spTree>
    <p:extLst>
      <p:ext uri="{BB962C8B-B14F-4D97-AF65-F5344CB8AC3E}">
        <p14:creationId xmlns:p14="http://schemas.microsoft.com/office/powerpoint/2010/main" val="395858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162FFD-5D80-974E-ACE4-46120A16DE98}"/>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7A4B18C6-F13C-324B-B3C8-1C99ADB88703}"/>
              </a:ext>
            </a:extLst>
          </p:cNvPr>
          <p:cNvSpPr>
            <a:spLocks noGrp="1"/>
          </p:cNvSpPr>
          <p:nvPr>
            <p:ph idx="1"/>
          </p:nvPr>
        </p:nvSpPr>
        <p:spPr/>
        <p:txBody>
          <a:bodyPr/>
          <a:lstStyle/>
          <a:p>
            <a:endParaRPr lang="es-AR"/>
          </a:p>
        </p:txBody>
      </p:sp>
      <p:pic>
        <p:nvPicPr>
          <p:cNvPr id="4" name="Google Shape;141;p6">
            <a:extLst>
              <a:ext uri="{FF2B5EF4-FFF2-40B4-BE49-F238E27FC236}">
                <a16:creationId xmlns:a16="http://schemas.microsoft.com/office/drawing/2014/main" id="{CF6EDA09-72B3-194D-83DD-23D680053310}"/>
              </a:ext>
            </a:extLst>
          </p:cNvPr>
          <p:cNvPicPr preferRelativeResize="0"/>
          <p:nvPr/>
        </p:nvPicPr>
        <p:blipFill rotWithShape="1">
          <a:blip r:embed="rId2">
            <a:alphaModFix/>
          </a:blip>
          <a:srcRect/>
          <a:stretch/>
        </p:blipFill>
        <p:spPr>
          <a:xfrm>
            <a:off x="11370" y="2678"/>
            <a:ext cx="12180630" cy="6855322"/>
          </a:xfrm>
          <a:prstGeom prst="rect">
            <a:avLst/>
          </a:prstGeom>
          <a:noFill/>
          <a:ln>
            <a:noFill/>
          </a:ln>
        </p:spPr>
      </p:pic>
      <p:sp>
        <p:nvSpPr>
          <p:cNvPr id="5" name="Rectángulo 4">
            <a:extLst>
              <a:ext uri="{FF2B5EF4-FFF2-40B4-BE49-F238E27FC236}">
                <a16:creationId xmlns:a16="http://schemas.microsoft.com/office/drawing/2014/main" id="{918EC904-395C-A24C-8807-B64B56A1D39D}"/>
              </a:ext>
            </a:extLst>
          </p:cNvPr>
          <p:cNvSpPr/>
          <p:nvPr/>
        </p:nvSpPr>
        <p:spPr>
          <a:xfrm>
            <a:off x="6199632" y="965082"/>
            <a:ext cx="4880282" cy="5348387"/>
          </a:xfrm>
          <a:prstGeom prst="rect">
            <a:avLst/>
          </a:prstGeom>
        </p:spPr>
        <p:txBody>
          <a:bodyPr wrap="square">
            <a:spAutoFit/>
          </a:bodyPr>
          <a:lstStyle/>
          <a:p>
            <a:pPr>
              <a:lnSpc>
                <a:spcPct val="90000"/>
              </a:lnSpc>
              <a:buClr>
                <a:schemeClr val="lt1"/>
              </a:buClr>
              <a:buSzPts val="1600"/>
            </a:pPr>
            <a:r>
              <a:rPr lang="es-ES_tradnl" sz="5400" dirty="0"/>
              <a:t> </a:t>
            </a:r>
            <a:r>
              <a:rPr lang="es-AR" sz="5400" b="1" i="0" u="none" strike="noStrike" dirty="0">
                <a:solidFill>
                  <a:srgbClr val="000000"/>
                </a:solidFill>
                <a:effectLst/>
                <a:latin typeface="-webkit-standard"/>
              </a:rPr>
              <a:t>"Extrañar tu hogar es parte del viaje; construir uno nuevo también lo es."</a:t>
            </a:r>
            <a:endParaRPr lang="es-AR" sz="5400" b="1" dirty="0"/>
          </a:p>
          <a:p>
            <a:pPr lvl="0">
              <a:lnSpc>
                <a:spcPct val="90000"/>
              </a:lnSpc>
              <a:buClr>
                <a:schemeClr val="lt1"/>
              </a:buClr>
              <a:buSzPts val="1600"/>
            </a:pPr>
            <a:endParaRPr lang="es-AR" sz="5400" dirty="0">
              <a:solidFill>
                <a:schemeClr val="lt1"/>
              </a:solidFill>
              <a:latin typeface="Prompt"/>
              <a:ea typeface="Prompt"/>
              <a:cs typeface="Prompt"/>
              <a:sym typeface="Prompt"/>
            </a:endParaRPr>
          </a:p>
        </p:txBody>
      </p:sp>
    </p:spTree>
    <p:extLst>
      <p:ext uri="{BB962C8B-B14F-4D97-AF65-F5344CB8AC3E}">
        <p14:creationId xmlns:p14="http://schemas.microsoft.com/office/powerpoint/2010/main" val="2675510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162FFD-5D80-974E-ACE4-46120A16DE98}"/>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7A4B18C6-F13C-324B-B3C8-1C99ADB88703}"/>
              </a:ext>
            </a:extLst>
          </p:cNvPr>
          <p:cNvSpPr>
            <a:spLocks noGrp="1"/>
          </p:cNvSpPr>
          <p:nvPr>
            <p:ph idx="1"/>
          </p:nvPr>
        </p:nvSpPr>
        <p:spPr/>
        <p:txBody>
          <a:bodyPr/>
          <a:lstStyle/>
          <a:p>
            <a:endParaRPr lang="es-AR"/>
          </a:p>
        </p:txBody>
      </p:sp>
      <p:pic>
        <p:nvPicPr>
          <p:cNvPr id="4" name="Google Shape;141;p6">
            <a:extLst>
              <a:ext uri="{FF2B5EF4-FFF2-40B4-BE49-F238E27FC236}">
                <a16:creationId xmlns:a16="http://schemas.microsoft.com/office/drawing/2014/main" id="{CF6EDA09-72B3-194D-83DD-23D680053310}"/>
              </a:ext>
            </a:extLst>
          </p:cNvPr>
          <p:cNvPicPr preferRelativeResize="0"/>
          <p:nvPr/>
        </p:nvPicPr>
        <p:blipFill rotWithShape="1">
          <a:blip r:embed="rId2">
            <a:alphaModFix/>
          </a:blip>
          <a:srcRect/>
          <a:stretch/>
        </p:blipFill>
        <p:spPr>
          <a:xfrm>
            <a:off x="11370" y="2678"/>
            <a:ext cx="12180630" cy="6855322"/>
          </a:xfrm>
          <a:prstGeom prst="rect">
            <a:avLst/>
          </a:prstGeom>
          <a:noFill/>
          <a:ln>
            <a:noFill/>
          </a:ln>
        </p:spPr>
      </p:pic>
      <p:sp>
        <p:nvSpPr>
          <p:cNvPr id="5" name="Rectángulo 4">
            <a:extLst>
              <a:ext uri="{FF2B5EF4-FFF2-40B4-BE49-F238E27FC236}">
                <a16:creationId xmlns:a16="http://schemas.microsoft.com/office/drawing/2014/main" id="{918EC904-395C-A24C-8807-B64B56A1D39D}"/>
              </a:ext>
            </a:extLst>
          </p:cNvPr>
          <p:cNvSpPr/>
          <p:nvPr/>
        </p:nvSpPr>
        <p:spPr>
          <a:xfrm>
            <a:off x="6655443" y="2221617"/>
            <a:ext cx="4428869" cy="2862322"/>
          </a:xfrm>
          <a:prstGeom prst="rect">
            <a:avLst/>
          </a:prstGeom>
        </p:spPr>
        <p:txBody>
          <a:bodyPr wrap="square">
            <a:spAutoFit/>
          </a:bodyPr>
          <a:lstStyle/>
          <a:p>
            <a:pPr lvl="0">
              <a:lnSpc>
                <a:spcPct val="90000"/>
              </a:lnSpc>
              <a:buClr>
                <a:schemeClr val="lt1"/>
              </a:buClr>
              <a:buSzPts val="1600"/>
            </a:pPr>
            <a:r>
              <a:rPr lang="es-AR" sz="4000" dirty="0">
                <a:solidFill>
                  <a:schemeClr val="lt1"/>
                </a:solidFill>
                <a:latin typeface="Prompt"/>
                <a:ea typeface="Prompt"/>
                <a:cs typeface="Prompt"/>
                <a:sym typeface="Prompt"/>
              </a:rPr>
              <a:t>Centro de</a:t>
            </a:r>
          </a:p>
          <a:p>
            <a:pPr lvl="0">
              <a:lnSpc>
                <a:spcPct val="90000"/>
              </a:lnSpc>
              <a:buClr>
                <a:schemeClr val="lt1"/>
              </a:buClr>
              <a:buSzPts val="1600"/>
            </a:pPr>
            <a:r>
              <a:rPr lang="es-AR" sz="4000" dirty="0">
                <a:solidFill>
                  <a:schemeClr val="lt1"/>
                </a:solidFill>
                <a:latin typeface="Prompt"/>
                <a:ea typeface="Prompt"/>
                <a:cs typeface="Prompt"/>
                <a:sym typeface="Prompt"/>
              </a:rPr>
              <a:t>Asesoramiento</a:t>
            </a:r>
          </a:p>
          <a:p>
            <a:pPr lvl="0">
              <a:lnSpc>
                <a:spcPct val="90000"/>
              </a:lnSpc>
              <a:buClr>
                <a:schemeClr val="lt1"/>
              </a:buClr>
              <a:buSzPts val="1600"/>
            </a:pPr>
            <a:r>
              <a:rPr lang="es-AR" sz="4000" dirty="0">
                <a:solidFill>
                  <a:schemeClr val="lt1"/>
                </a:solidFill>
                <a:latin typeface="Prompt"/>
                <a:ea typeface="Prompt"/>
                <a:cs typeface="Prompt"/>
                <a:sym typeface="Prompt"/>
              </a:rPr>
              <a:t>Educacional.</a:t>
            </a:r>
          </a:p>
          <a:p>
            <a:pPr lvl="0">
              <a:lnSpc>
                <a:spcPct val="90000"/>
              </a:lnSpc>
              <a:buClr>
                <a:schemeClr val="lt1"/>
              </a:buClr>
              <a:buSzPts val="1600"/>
            </a:pPr>
            <a:endParaRPr lang="es-AR" sz="4000" dirty="0">
              <a:solidFill>
                <a:schemeClr val="lt1"/>
              </a:solidFill>
              <a:latin typeface="Prompt"/>
              <a:ea typeface="Prompt"/>
              <a:cs typeface="Prompt"/>
              <a:sym typeface="Prompt"/>
            </a:endParaRPr>
          </a:p>
          <a:p>
            <a:pPr lvl="0">
              <a:lnSpc>
                <a:spcPct val="90000"/>
              </a:lnSpc>
              <a:buClr>
                <a:schemeClr val="lt1"/>
              </a:buClr>
              <a:buSzPts val="1600"/>
            </a:pPr>
            <a:r>
              <a:rPr lang="es-AR" sz="4000" dirty="0">
                <a:solidFill>
                  <a:schemeClr val="lt1"/>
                </a:solidFill>
                <a:latin typeface="Prompt"/>
                <a:ea typeface="Prompt"/>
                <a:cs typeface="Prompt"/>
                <a:sym typeface="Prompt"/>
              </a:rPr>
              <a:t>@CAE.UAP</a:t>
            </a:r>
          </a:p>
        </p:txBody>
      </p:sp>
    </p:spTree>
    <p:extLst>
      <p:ext uri="{BB962C8B-B14F-4D97-AF65-F5344CB8AC3E}">
        <p14:creationId xmlns:p14="http://schemas.microsoft.com/office/powerpoint/2010/main" val="386815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atrones de hojas coloridos">
            <a:extLst>
              <a:ext uri="{FF2B5EF4-FFF2-40B4-BE49-F238E27FC236}">
                <a16:creationId xmlns:a16="http://schemas.microsoft.com/office/drawing/2014/main" id="{72D36648-4AFA-8452-194A-F1AB87F928E1}"/>
              </a:ext>
            </a:extLst>
          </p:cNvPr>
          <p:cNvPicPr>
            <a:picLocks noChangeAspect="1"/>
          </p:cNvPicPr>
          <p:nvPr/>
        </p:nvPicPr>
        <p:blipFill rotWithShape="1">
          <a:blip r:embed="rId2"/>
          <a:srcRect l="144" r="11377" b="1"/>
          <a:stretch/>
        </p:blipFill>
        <p:spPr>
          <a:xfrm>
            <a:off x="20" y="10"/>
            <a:ext cx="8668492" cy="6857990"/>
          </a:xfrm>
          <a:prstGeom prst="rect">
            <a:avLst/>
          </a:prstGeom>
        </p:spPr>
      </p:pic>
      <p:sp>
        <p:nvSpPr>
          <p:cNvPr id="11" name="Rectangle 10">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A7F37E03-F154-21D0-50F0-B1C2DDC247F2}"/>
              </a:ext>
            </a:extLst>
          </p:cNvPr>
          <p:cNvSpPr>
            <a:spLocks noGrp="1"/>
          </p:cNvSpPr>
          <p:nvPr>
            <p:ph type="ctrTitle"/>
          </p:nvPr>
        </p:nvSpPr>
        <p:spPr>
          <a:xfrm>
            <a:off x="7848600" y="652061"/>
            <a:ext cx="4023360" cy="3204134"/>
          </a:xfrm>
        </p:spPr>
        <p:txBody>
          <a:bodyPr anchor="b">
            <a:normAutofit/>
          </a:bodyPr>
          <a:lstStyle/>
          <a:p>
            <a:pPr algn="ctr"/>
            <a:r>
              <a:rPr lang="es-AR" sz="4800" dirty="0"/>
              <a:t>La persona detrás de…</a:t>
            </a:r>
          </a:p>
        </p:txBody>
      </p:sp>
      <p:sp>
        <p:nvSpPr>
          <p:cNvPr id="3" name="Subtítulo 2">
            <a:extLst>
              <a:ext uri="{FF2B5EF4-FFF2-40B4-BE49-F238E27FC236}">
                <a16:creationId xmlns:a16="http://schemas.microsoft.com/office/drawing/2014/main" id="{119A01A3-9491-96E4-DEA2-C964C7628A68}"/>
              </a:ext>
            </a:extLst>
          </p:cNvPr>
          <p:cNvSpPr>
            <a:spLocks noGrp="1"/>
          </p:cNvSpPr>
          <p:nvPr>
            <p:ph type="subTitle" idx="1"/>
          </p:nvPr>
        </p:nvSpPr>
        <p:spPr>
          <a:xfrm>
            <a:off x="7848600" y="4872922"/>
            <a:ext cx="4023360" cy="1208141"/>
          </a:xfrm>
        </p:spPr>
        <p:txBody>
          <a:bodyPr>
            <a:normAutofit/>
          </a:bodyPr>
          <a:lstStyle/>
          <a:p>
            <a:endParaRPr lang="es-AR" sz="2000"/>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oogle Shape;90;p2">
            <a:extLst>
              <a:ext uri="{FF2B5EF4-FFF2-40B4-BE49-F238E27FC236}">
                <a16:creationId xmlns:a16="http://schemas.microsoft.com/office/drawing/2014/main" id="{7F1DC22C-7092-7C41-A335-6CEACE138977}"/>
              </a:ext>
            </a:extLst>
          </p:cNvPr>
          <p:cNvPicPr preferRelativeResize="0"/>
          <p:nvPr/>
        </p:nvPicPr>
        <p:blipFill rotWithShape="1">
          <a:blip r:embed="rId3">
            <a:alphaModFix/>
          </a:blip>
          <a:srcRect/>
          <a:stretch/>
        </p:blipFill>
        <p:spPr>
          <a:xfrm>
            <a:off x="5686" y="364593"/>
            <a:ext cx="12180627" cy="6855323"/>
          </a:xfrm>
          <a:prstGeom prst="rect">
            <a:avLst/>
          </a:prstGeom>
          <a:noFill/>
          <a:ln>
            <a:noFill/>
          </a:ln>
        </p:spPr>
      </p:pic>
      <p:sp>
        <p:nvSpPr>
          <p:cNvPr id="5" name="CuadroTexto 4">
            <a:extLst>
              <a:ext uri="{FF2B5EF4-FFF2-40B4-BE49-F238E27FC236}">
                <a16:creationId xmlns:a16="http://schemas.microsoft.com/office/drawing/2014/main" id="{48A2A801-84DA-0646-BF22-4F59401918D8}"/>
              </a:ext>
            </a:extLst>
          </p:cNvPr>
          <p:cNvSpPr txBox="1"/>
          <p:nvPr/>
        </p:nvSpPr>
        <p:spPr>
          <a:xfrm>
            <a:off x="5307980" y="3100039"/>
            <a:ext cx="5687122" cy="1323439"/>
          </a:xfrm>
          <a:prstGeom prst="rect">
            <a:avLst/>
          </a:prstGeom>
          <a:noFill/>
        </p:spPr>
        <p:txBody>
          <a:bodyPr wrap="square" rtlCol="0">
            <a:spAutoFit/>
          </a:bodyPr>
          <a:lstStyle/>
          <a:p>
            <a:r>
              <a:rPr lang="es-AR" sz="4000" b="1" dirty="0">
                <a:solidFill>
                  <a:schemeClr val="bg1"/>
                </a:solidFill>
              </a:rPr>
              <a:t>LA SALUD MENTAL </a:t>
            </a:r>
          </a:p>
          <a:p>
            <a:r>
              <a:rPr lang="es-AR" sz="4000" b="1" dirty="0">
                <a:solidFill>
                  <a:schemeClr val="bg1"/>
                </a:solidFill>
              </a:rPr>
              <a:t>DEL VOLUNTARIO</a:t>
            </a:r>
          </a:p>
        </p:txBody>
      </p:sp>
    </p:spTree>
    <p:extLst>
      <p:ext uri="{BB962C8B-B14F-4D97-AF65-F5344CB8AC3E}">
        <p14:creationId xmlns:p14="http://schemas.microsoft.com/office/powerpoint/2010/main" val="3217536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2370824" y="2596335"/>
            <a:ext cx="9367024" cy="1169551"/>
          </a:xfrm>
          <a:prstGeom prst="rect">
            <a:avLst/>
          </a:prstGeom>
          <a:noFill/>
        </p:spPr>
        <p:txBody>
          <a:bodyPr wrap="square" rtlCol="0">
            <a:spAutoFit/>
          </a:bodyPr>
          <a:lstStyle/>
          <a:p>
            <a:r>
              <a:rPr lang="es-AR" sz="3500" b="1" dirty="0"/>
              <a:t>Mariano Ramos</a:t>
            </a:r>
          </a:p>
          <a:p>
            <a:r>
              <a:rPr lang="es-AR" sz="3500" b="1" dirty="0"/>
              <a:t>Mauro Yañez</a:t>
            </a:r>
          </a:p>
        </p:txBody>
      </p:sp>
    </p:spTree>
    <p:extLst>
      <p:ext uri="{BB962C8B-B14F-4D97-AF65-F5344CB8AC3E}">
        <p14:creationId xmlns:p14="http://schemas.microsoft.com/office/powerpoint/2010/main" val="2079381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895261" y="2877467"/>
            <a:ext cx="8608741" cy="784830"/>
          </a:xfrm>
          <a:prstGeom prst="rect">
            <a:avLst/>
          </a:prstGeom>
          <a:noFill/>
        </p:spPr>
        <p:txBody>
          <a:bodyPr wrap="square" rtlCol="0">
            <a:spAutoFit/>
          </a:bodyPr>
          <a:lstStyle/>
          <a:p>
            <a:r>
              <a:rPr lang="es-AR" sz="4500" b="1" dirty="0"/>
              <a:t>¿QUÉ ES LA SALUD MENTAL?</a:t>
            </a:r>
          </a:p>
        </p:txBody>
      </p:sp>
    </p:spTree>
    <p:extLst>
      <p:ext uri="{BB962C8B-B14F-4D97-AF65-F5344CB8AC3E}">
        <p14:creationId xmlns:p14="http://schemas.microsoft.com/office/powerpoint/2010/main" val="2399227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888913" y="867333"/>
            <a:ext cx="9394783" cy="4893647"/>
          </a:xfrm>
          <a:prstGeom prst="rect">
            <a:avLst/>
          </a:prstGeom>
          <a:noFill/>
        </p:spPr>
        <p:txBody>
          <a:bodyPr wrap="square" rtlCol="0">
            <a:spAutoFit/>
          </a:bodyPr>
          <a:lstStyle/>
          <a:p>
            <a:pPr algn="ctr"/>
            <a:r>
              <a:rPr lang="es-AR" sz="2400" b="0" i="0" u="none" strike="noStrike" dirty="0">
                <a:solidFill>
                  <a:srgbClr val="000000"/>
                </a:solidFill>
                <a:effectLst/>
                <a:latin typeface="-webkit-standard"/>
              </a:rPr>
              <a:t>“Un estado de bienestar en el cual el individuo es consciente de sus propias capacidades, puede afrontar las tensiones normales de la vida, puede trabajar de forma productiva y fructífera, y es capaz de hacer una contribución a su comunidad.”(OMS)</a:t>
            </a:r>
          </a:p>
          <a:p>
            <a:pPr algn="ctr"/>
            <a:r>
              <a:rPr lang="es-AR" sz="2400" b="1" i="0" u="none" strike="noStrike" dirty="0">
                <a:solidFill>
                  <a:srgbClr val="000000"/>
                </a:solidFill>
                <a:effectLst/>
              </a:rPr>
              <a:t>Elementos clave de la salud mental:</a:t>
            </a:r>
          </a:p>
          <a:p>
            <a:pPr algn="l">
              <a:buFont typeface="+mj-lt"/>
              <a:buAutoNum type="arabicPeriod"/>
            </a:pPr>
            <a:r>
              <a:rPr lang="es-AR" sz="2400" b="1" i="0" u="none" strike="noStrike" dirty="0">
                <a:solidFill>
                  <a:srgbClr val="000000"/>
                </a:solidFill>
                <a:effectLst/>
              </a:rPr>
              <a:t>Bienestar emocional</a:t>
            </a:r>
            <a:r>
              <a:rPr lang="es-AR" sz="2400" b="0" i="0" u="none" strike="noStrike" dirty="0">
                <a:solidFill>
                  <a:srgbClr val="000000"/>
                </a:solidFill>
                <a:effectLst/>
              </a:rPr>
              <a:t>: sentirse bien consigo mismo, tener autoestima y capacidad para disfrutar de la vida.</a:t>
            </a:r>
          </a:p>
          <a:p>
            <a:pPr algn="l">
              <a:buFont typeface="+mj-lt"/>
              <a:buAutoNum type="arabicPeriod"/>
            </a:pPr>
            <a:r>
              <a:rPr lang="es-AR" sz="2400" b="1" i="0" u="none" strike="noStrike" dirty="0">
                <a:solidFill>
                  <a:srgbClr val="000000"/>
                </a:solidFill>
                <a:effectLst/>
              </a:rPr>
              <a:t>Funcionamiento psicológico</a:t>
            </a:r>
            <a:r>
              <a:rPr lang="es-AR" sz="2400" b="0" i="0" u="none" strike="noStrike" dirty="0">
                <a:solidFill>
                  <a:srgbClr val="000000"/>
                </a:solidFill>
                <a:effectLst/>
              </a:rPr>
              <a:t>: poder pensar con claridad, concentrarse, tomar decisiones y regular las emociones.</a:t>
            </a:r>
          </a:p>
          <a:p>
            <a:pPr algn="l">
              <a:buFont typeface="+mj-lt"/>
              <a:buAutoNum type="arabicPeriod"/>
            </a:pPr>
            <a:r>
              <a:rPr lang="es-AR" sz="2400" b="1" i="0" u="none" strike="noStrike" dirty="0">
                <a:solidFill>
                  <a:srgbClr val="000000"/>
                </a:solidFill>
                <a:effectLst/>
              </a:rPr>
              <a:t>Relaciones saludables</a:t>
            </a:r>
            <a:r>
              <a:rPr lang="es-AR" sz="2400" b="0" i="0" u="none" strike="noStrike" dirty="0">
                <a:solidFill>
                  <a:srgbClr val="000000"/>
                </a:solidFill>
                <a:effectLst/>
              </a:rPr>
              <a:t>: establecer y mantener vínculos positivos, comunicarse eficazmente y manejar conflictos.</a:t>
            </a:r>
          </a:p>
          <a:p>
            <a:pPr algn="l">
              <a:buFont typeface="+mj-lt"/>
              <a:buAutoNum type="arabicPeriod"/>
            </a:pPr>
            <a:r>
              <a:rPr lang="es-AR" sz="2400" b="1" i="0" u="none" strike="noStrike" dirty="0">
                <a:solidFill>
                  <a:srgbClr val="000000"/>
                </a:solidFill>
                <a:effectLst/>
              </a:rPr>
              <a:t>Capacidad de afrontamiento</a:t>
            </a:r>
            <a:r>
              <a:rPr lang="es-AR" sz="2400" b="0" i="0" u="none" strike="noStrike" dirty="0">
                <a:solidFill>
                  <a:srgbClr val="000000"/>
                </a:solidFill>
                <a:effectLst/>
              </a:rPr>
              <a:t>: adaptarse a los cambios, superar desafíos y recuperarse de experiencias difíciles.</a:t>
            </a:r>
          </a:p>
        </p:txBody>
      </p:sp>
    </p:spTree>
    <p:extLst>
      <p:ext uri="{BB962C8B-B14F-4D97-AF65-F5344CB8AC3E}">
        <p14:creationId xmlns:p14="http://schemas.microsoft.com/office/powerpoint/2010/main" val="284029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364957"/>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646993" y="2205014"/>
            <a:ext cx="8608741" cy="2246769"/>
          </a:xfrm>
          <a:prstGeom prst="rect">
            <a:avLst/>
          </a:prstGeom>
          <a:noFill/>
        </p:spPr>
        <p:txBody>
          <a:bodyPr wrap="square" rtlCol="0">
            <a:spAutoFit/>
          </a:bodyPr>
          <a:lstStyle/>
          <a:p>
            <a:r>
              <a:rPr lang="es-AR" sz="3500" b="1" dirty="0"/>
              <a:t>¿Qué dificultades emocionales puede enfrentar un misionero? Y ¿por qué es importante prestar atención y cuidar de la Salud Mental?</a:t>
            </a:r>
          </a:p>
        </p:txBody>
      </p:sp>
    </p:spTree>
    <p:extLst>
      <p:ext uri="{BB962C8B-B14F-4D97-AF65-F5344CB8AC3E}">
        <p14:creationId xmlns:p14="http://schemas.microsoft.com/office/powerpoint/2010/main" val="712161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364957"/>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646993" y="2205014"/>
            <a:ext cx="8608741" cy="3477875"/>
          </a:xfrm>
          <a:prstGeom prst="rect">
            <a:avLst/>
          </a:prstGeom>
          <a:noFill/>
        </p:spPr>
        <p:txBody>
          <a:bodyPr wrap="square" rtlCol="0">
            <a:spAutoFit/>
          </a:bodyPr>
          <a:lstStyle/>
          <a:p>
            <a:r>
              <a:rPr lang="es-AR" sz="2000" b="1" i="0" u="none" strike="noStrike" dirty="0">
                <a:solidFill>
                  <a:srgbClr val="000000"/>
                </a:solidFill>
                <a:effectLst/>
                <a:latin typeface="-webkit-standard"/>
              </a:rPr>
              <a:t>Choque cultural: </a:t>
            </a:r>
            <a:r>
              <a:rPr lang="es-AR" sz="2000" b="0" i="0" u="none" strike="noStrike" dirty="0">
                <a:solidFill>
                  <a:srgbClr val="000000"/>
                </a:solidFill>
                <a:effectLst/>
                <a:latin typeface="-webkit-standard"/>
              </a:rPr>
              <a:t>Es el impacto emocional al enfrentar una cultura distinta.</a:t>
            </a:r>
          </a:p>
          <a:p>
            <a:r>
              <a:rPr lang="es-AR" sz="2000" b="1" i="0" u="none" strike="noStrike" dirty="0">
                <a:solidFill>
                  <a:srgbClr val="000000"/>
                </a:solidFill>
                <a:effectLst/>
                <a:latin typeface="-webkit-standard"/>
              </a:rPr>
              <a:t>Soledad y aislamiento: </a:t>
            </a:r>
            <a:r>
              <a:rPr lang="es-AR" sz="2000" b="0" i="0" u="none" strike="noStrike" dirty="0">
                <a:solidFill>
                  <a:srgbClr val="000000"/>
                </a:solidFill>
                <a:effectLst/>
                <a:latin typeface="-webkit-standard"/>
              </a:rPr>
              <a:t>(lejos de la familia y dificultad para relacionarse con nuevas personas).</a:t>
            </a:r>
            <a:endParaRPr lang="es-AR" sz="2000" dirty="0">
              <a:solidFill>
                <a:srgbClr val="000000"/>
              </a:solidFill>
              <a:latin typeface="-webkit-standard"/>
            </a:endParaRPr>
          </a:p>
          <a:p>
            <a:r>
              <a:rPr lang="es-AR" sz="2000" b="1" i="0" u="none" strike="noStrike" dirty="0">
                <a:solidFill>
                  <a:srgbClr val="000000"/>
                </a:solidFill>
                <a:effectLst/>
                <a:latin typeface="-webkit-standard"/>
              </a:rPr>
              <a:t>Ansiedad y estrés: </a:t>
            </a:r>
            <a:r>
              <a:rPr lang="es-AR" sz="2000" b="0" i="0" u="none" strike="noStrike" dirty="0">
                <a:solidFill>
                  <a:srgbClr val="000000"/>
                </a:solidFill>
                <a:effectLst/>
                <a:latin typeface="-webkit-standard"/>
              </a:rPr>
              <a:t>enfrentarse a lo desconocido (idioma, costumbres, etc.)</a:t>
            </a:r>
          </a:p>
          <a:p>
            <a:r>
              <a:rPr lang="es-AR" sz="2000" b="1" dirty="0">
                <a:solidFill>
                  <a:srgbClr val="000000"/>
                </a:solidFill>
                <a:latin typeface="-webkit-standard"/>
              </a:rPr>
              <a:t>Depresión: </a:t>
            </a:r>
            <a:r>
              <a:rPr lang="es-AR" sz="2000" dirty="0">
                <a:solidFill>
                  <a:srgbClr val="000000"/>
                </a:solidFill>
                <a:latin typeface="-webkit-standard"/>
              </a:rPr>
              <a:t>puede pasar si los sentimientos de soledad, desarraigo, frustración se agravan y hay alguna otra situación personal.  </a:t>
            </a:r>
          </a:p>
          <a:p>
            <a:r>
              <a:rPr lang="es-AR" sz="2000" b="1" i="0" u="none" strike="noStrike" dirty="0">
                <a:solidFill>
                  <a:srgbClr val="000000"/>
                </a:solidFill>
                <a:effectLst/>
                <a:latin typeface="-webkit-standard"/>
              </a:rPr>
              <a:t>Identidad fragmentada o confusión identitaria: </a:t>
            </a:r>
            <a:r>
              <a:rPr lang="es-AR" sz="2000" i="0" u="none" strike="noStrike" dirty="0">
                <a:solidFill>
                  <a:srgbClr val="000000"/>
                </a:solidFill>
                <a:effectLst/>
                <a:latin typeface="-webkit-standard"/>
              </a:rPr>
              <a:t>la persona no se siente ni de su cultura de origen ni de la nueva, lo que puede generar crisis personales (adolescentes).</a:t>
            </a:r>
          </a:p>
          <a:p>
            <a:r>
              <a:rPr lang="es-AR" sz="2000" b="1" dirty="0">
                <a:solidFill>
                  <a:srgbClr val="000000"/>
                </a:solidFill>
                <a:latin typeface="-webkit-standard"/>
              </a:rPr>
              <a:t>Frustración: </a:t>
            </a:r>
            <a:r>
              <a:rPr lang="es-AR" sz="2000" dirty="0">
                <a:solidFill>
                  <a:srgbClr val="000000"/>
                </a:solidFill>
                <a:latin typeface="-webkit-standard"/>
              </a:rPr>
              <a:t>”Voy a cambiar/salvar el mundo”.</a:t>
            </a:r>
            <a:endParaRPr lang="es-AR" sz="2000" i="0" u="none" strike="noStrike" dirty="0">
              <a:solidFill>
                <a:srgbClr val="000000"/>
              </a:solidFill>
              <a:effectLst/>
              <a:latin typeface="-webkit-standard"/>
            </a:endParaRPr>
          </a:p>
          <a:p>
            <a:endParaRPr lang="es-AR" sz="2000" dirty="0">
              <a:solidFill>
                <a:srgbClr val="000000"/>
              </a:solidFill>
              <a:latin typeface="-webkit-standard"/>
            </a:endParaRPr>
          </a:p>
        </p:txBody>
      </p:sp>
    </p:spTree>
    <p:extLst>
      <p:ext uri="{BB962C8B-B14F-4D97-AF65-F5344CB8AC3E}">
        <p14:creationId xmlns:p14="http://schemas.microsoft.com/office/powerpoint/2010/main" val="2942961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364957"/>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646993" y="2205014"/>
            <a:ext cx="8608741" cy="2785378"/>
          </a:xfrm>
          <a:prstGeom prst="rect">
            <a:avLst/>
          </a:prstGeom>
          <a:noFill/>
        </p:spPr>
        <p:txBody>
          <a:bodyPr wrap="square" rtlCol="0">
            <a:spAutoFit/>
          </a:bodyPr>
          <a:lstStyle/>
          <a:p>
            <a:pPr algn="ctr"/>
            <a:r>
              <a:rPr lang="es-AR" sz="3500" b="1" dirty="0"/>
              <a:t>Actividad: </a:t>
            </a:r>
          </a:p>
          <a:p>
            <a:pPr algn="ctr"/>
            <a:r>
              <a:rPr lang="es-AR" sz="3500" b="1" dirty="0"/>
              <a:t>Casos (en grupo)</a:t>
            </a:r>
          </a:p>
          <a:p>
            <a:pPr algn="ctr"/>
            <a:r>
              <a:rPr lang="es-AR" sz="3500" b="1" dirty="0"/>
              <a:t>¿Qué dificultades podrían estar enfrentando estos misioneros?</a:t>
            </a:r>
          </a:p>
          <a:p>
            <a:endParaRPr lang="es-AR" sz="3500" b="1" dirty="0"/>
          </a:p>
        </p:txBody>
      </p:sp>
    </p:spTree>
    <p:extLst>
      <p:ext uri="{BB962C8B-B14F-4D97-AF65-F5344CB8AC3E}">
        <p14:creationId xmlns:p14="http://schemas.microsoft.com/office/powerpoint/2010/main" val="1756960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16C4-E5CC-9841-9269-4B04AC893BEE}"/>
              </a:ext>
            </a:extLst>
          </p:cNvPr>
          <p:cNvSpPr>
            <a:spLocks noGrp="1"/>
          </p:cNvSpPr>
          <p:nvPr>
            <p:ph type="title"/>
          </p:nvPr>
        </p:nvSpPr>
        <p:spPr/>
        <p:txBody>
          <a:bodyPr/>
          <a:lstStyle/>
          <a:p>
            <a:endParaRPr lang="es-AR" dirty="0"/>
          </a:p>
        </p:txBody>
      </p:sp>
      <p:sp>
        <p:nvSpPr>
          <p:cNvPr id="3" name="Marcador de contenido 2">
            <a:extLst>
              <a:ext uri="{FF2B5EF4-FFF2-40B4-BE49-F238E27FC236}">
                <a16:creationId xmlns:a16="http://schemas.microsoft.com/office/drawing/2014/main" id="{038A4423-83B9-B34D-9A66-1A095DB675F6}"/>
              </a:ext>
            </a:extLst>
          </p:cNvPr>
          <p:cNvSpPr>
            <a:spLocks noGrp="1"/>
          </p:cNvSpPr>
          <p:nvPr>
            <p:ph idx="1"/>
          </p:nvPr>
        </p:nvSpPr>
        <p:spPr/>
        <p:txBody>
          <a:bodyPr/>
          <a:lstStyle/>
          <a:p>
            <a:endParaRPr lang="es-AR"/>
          </a:p>
        </p:txBody>
      </p:sp>
      <p:sp>
        <p:nvSpPr>
          <p:cNvPr id="4" name="Google Shape;99;p3">
            <a:extLst>
              <a:ext uri="{FF2B5EF4-FFF2-40B4-BE49-F238E27FC236}">
                <a16:creationId xmlns:a16="http://schemas.microsoft.com/office/drawing/2014/main" id="{B6EB67F7-222E-AA43-B00B-86B8BDBD78FE}"/>
              </a:ext>
            </a:extLst>
          </p:cNvPr>
          <p:cNvSpPr txBox="1"/>
          <p:nvPr/>
        </p:nvSpPr>
        <p:spPr>
          <a:xfrm>
            <a:off x="4983061" y="2616184"/>
            <a:ext cx="5684938" cy="236195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1000"/>
              </a:spcBef>
              <a:spcAft>
                <a:spcPts val="0"/>
              </a:spcAft>
              <a:buClr>
                <a:schemeClr val="lt1"/>
              </a:buClr>
              <a:buSzPts val="1600"/>
              <a:buFont typeface="Arial"/>
              <a:buNone/>
            </a:pPr>
            <a:endParaRPr lang="en-US" sz="1600" b="0" i="0" u="none" strike="noStrike" cap="none"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1600" dirty="0">
              <a:solidFill>
                <a:srgbClr val="7F7F7F"/>
              </a:solidFill>
              <a:latin typeface="Prompt"/>
              <a:ea typeface="Prompt"/>
              <a:cs typeface="Prompt"/>
              <a:sym typeface="Prompt"/>
            </a:endParaRPr>
          </a:p>
          <a:p>
            <a:pPr marL="0" marR="0" lvl="0" indent="0" algn="ctr" rtl="0">
              <a:lnSpc>
                <a:spcPct val="90000"/>
              </a:lnSpc>
              <a:spcBef>
                <a:spcPts val="1000"/>
              </a:spcBef>
              <a:spcAft>
                <a:spcPts val="0"/>
              </a:spcAft>
              <a:buClr>
                <a:schemeClr val="lt1"/>
              </a:buClr>
              <a:buSzPts val="1600"/>
              <a:buFont typeface="Arial"/>
              <a:buNone/>
            </a:pPr>
            <a:endParaRPr lang="en-US" sz="5400" b="0" i="0" u="none" strike="noStrike" cap="none" dirty="0">
              <a:solidFill>
                <a:srgbClr val="7F7F7F"/>
              </a:solidFill>
              <a:latin typeface="Prompt"/>
              <a:ea typeface="Prompt"/>
              <a:cs typeface="Prompt"/>
              <a:sym typeface="Prompt"/>
            </a:endParaRPr>
          </a:p>
        </p:txBody>
      </p:sp>
      <p:pic>
        <p:nvPicPr>
          <p:cNvPr id="5" name="Google Shape;97;p3">
            <a:extLst>
              <a:ext uri="{FF2B5EF4-FFF2-40B4-BE49-F238E27FC236}">
                <a16:creationId xmlns:a16="http://schemas.microsoft.com/office/drawing/2014/main" id="{5A1772B0-9455-A84C-B335-AFD57D2152EA}"/>
              </a:ext>
            </a:extLst>
          </p:cNvPr>
          <p:cNvPicPr preferRelativeResize="0">
            <a:picLocks noGrp="1"/>
          </p:cNvPicPr>
          <p:nvPr>
            <p:ph type="body" idx="1"/>
          </p:nvPr>
        </p:nvPicPr>
        <p:blipFill rotWithShape="1">
          <a:blip r:embed="rId2">
            <a:alphaModFix/>
          </a:blip>
          <a:srcRect/>
          <a:stretch/>
        </p:blipFill>
        <p:spPr>
          <a:xfrm>
            <a:off x="0" y="0"/>
            <a:ext cx="12192000" cy="6864404"/>
          </a:xfrm>
          <a:prstGeom prst="rect">
            <a:avLst/>
          </a:prstGeom>
          <a:noFill/>
          <a:ln>
            <a:noFill/>
          </a:ln>
        </p:spPr>
      </p:pic>
      <p:sp>
        <p:nvSpPr>
          <p:cNvPr id="6" name="CuadroTexto 5">
            <a:extLst>
              <a:ext uri="{FF2B5EF4-FFF2-40B4-BE49-F238E27FC236}">
                <a16:creationId xmlns:a16="http://schemas.microsoft.com/office/drawing/2014/main" id="{B7A66D76-6A4D-564C-8520-CB1DF6648B6A}"/>
              </a:ext>
            </a:extLst>
          </p:cNvPr>
          <p:cNvSpPr txBox="1"/>
          <p:nvPr/>
        </p:nvSpPr>
        <p:spPr>
          <a:xfrm>
            <a:off x="1739591" y="2561996"/>
            <a:ext cx="9367024" cy="630942"/>
          </a:xfrm>
          <a:prstGeom prst="rect">
            <a:avLst/>
          </a:prstGeom>
          <a:noFill/>
        </p:spPr>
        <p:txBody>
          <a:bodyPr wrap="square" rtlCol="0">
            <a:spAutoFit/>
          </a:bodyPr>
          <a:lstStyle/>
          <a:p>
            <a:endParaRPr lang="es-AR" sz="3500" b="1" dirty="0"/>
          </a:p>
        </p:txBody>
      </p:sp>
      <p:sp>
        <p:nvSpPr>
          <p:cNvPr id="9" name="CuadroTexto 8">
            <a:extLst>
              <a:ext uri="{FF2B5EF4-FFF2-40B4-BE49-F238E27FC236}">
                <a16:creationId xmlns:a16="http://schemas.microsoft.com/office/drawing/2014/main" id="{FAAD1038-E5EB-1040-B42D-E979AAC76413}"/>
              </a:ext>
            </a:extLst>
          </p:cNvPr>
          <p:cNvSpPr txBox="1"/>
          <p:nvPr/>
        </p:nvSpPr>
        <p:spPr>
          <a:xfrm>
            <a:off x="1913408" y="889843"/>
            <a:ext cx="8608741" cy="5078313"/>
          </a:xfrm>
          <a:prstGeom prst="rect">
            <a:avLst/>
          </a:prstGeom>
          <a:noFill/>
        </p:spPr>
        <p:txBody>
          <a:bodyPr wrap="square" rtlCol="0">
            <a:spAutoFit/>
          </a:bodyPr>
          <a:lstStyle/>
          <a:p>
            <a:r>
              <a:rPr lang="es-ES_tradnl" b="1" dirty="0"/>
              <a:t>Caso 1: </a:t>
            </a:r>
          </a:p>
          <a:p>
            <a:pPr algn="l"/>
            <a:r>
              <a:rPr lang="es-AR" b="0" i="0" u="none" strike="noStrike" dirty="0">
                <a:solidFill>
                  <a:srgbClr val="000000"/>
                </a:solidFill>
                <a:effectLst/>
              </a:rPr>
              <a:t>Jorge estudió Kinesiología en la UAP. Su deseo siempre fue servir </a:t>
            </a:r>
            <a:r>
              <a:rPr lang="es-AR" dirty="0">
                <a:solidFill>
                  <a:srgbClr val="000000"/>
                </a:solidFill>
              </a:rPr>
              <a:t>como misionero en algún lugar. Desde Chico leyó muchas historias de misioneros y cómo Dios los utilizaba para ayudar a tantas personas y enseñarles de Jesús. Durante sus años en la universidad disfrutó mucho de salir con los grupos misioneros y participar en todas las actividades espirituales. Cuando estaba en el Ultimo año de su carrera se acercó al coordinador de SVA para contarle su deseo de servir como misionero y buscar un lugar al que pueda ir un año. Realizó la escuela de misión y al año siguiente se fue a Kirguistán.</a:t>
            </a:r>
          </a:p>
          <a:p>
            <a:pPr algn="l"/>
            <a:r>
              <a:rPr lang="es-AR" dirty="0">
                <a:solidFill>
                  <a:srgbClr val="000000"/>
                </a:solidFill>
              </a:rPr>
              <a:t> </a:t>
            </a:r>
            <a:r>
              <a:rPr lang="es-AR" b="0" i="0" u="none" strike="noStrike" dirty="0">
                <a:solidFill>
                  <a:srgbClr val="000000"/>
                </a:solidFill>
                <a:effectLst/>
              </a:rPr>
              <a:t>A su llegada, Jorge mostró entusiasmo. Le llamaba mucho la atención la cultura, la vestimenta; quería probar todo. Se esforzaba por aprender palabras nuevas del idioma. A partir de la tercer semana comenzó a experimentar:</a:t>
            </a:r>
          </a:p>
          <a:p>
            <a:pPr algn="l"/>
            <a:r>
              <a:rPr lang="es-AR" b="0" i="0" u="none" strike="noStrike" dirty="0">
                <a:solidFill>
                  <a:srgbClr val="000000"/>
                </a:solidFill>
                <a:effectLst/>
              </a:rPr>
              <a:t>ansiedad leve, sensación de desánimo, evita participar en actividades, habla poco por temor a equivocarse en el idioma, pasa mucho tiempo solo en su habitación fuera del horario de actividades, no le gusta la comida local y tiene pensamientos como: "No debí venir", "No voy a poder con esto", "Extraño demasiado a mi familia".</a:t>
            </a:r>
          </a:p>
          <a:p>
            <a:endParaRPr lang="es-AR" dirty="0"/>
          </a:p>
        </p:txBody>
      </p:sp>
    </p:spTree>
    <p:extLst>
      <p:ext uri="{BB962C8B-B14F-4D97-AF65-F5344CB8AC3E}">
        <p14:creationId xmlns:p14="http://schemas.microsoft.com/office/powerpoint/2010/main" val="2075454081"/>
      </p:ext>
    </p:extLst>
  </p:cSld>
  <p:clrMapOvr>
    <a:masterClrMapping/>
  </p:clrMapOvr>
</p:sld>
</file>

<file path=ppt/theme/theme1.xml><?xml version="1.0" encoding="utf-8"?>
<a:theme xmlns:a="http://schemas.openxmlformats.org/drawingml/2006/main" name="AccentBoxVTI">
  <a:themeElements>
    <a:clrScheme name="AnalogousFromLightSeed_2SEEDS">
      <a:dk1>
        <a:srgbClr val="000000"/>
      </a:dk1>
      <a:lt1>
        <a:srgbClr val="FFFFFF"/>
      </a:lt1>
      <a:dk2>
        <a:srgbClr val="413024"/>
      </a:dk2>
      <a:lt2>
        <a:srgbClr val="E2E6E8"/>
      </a:lt2>
      <a:accent1>
        <a:srgbClr val="D59164"/>
      </a:accent1>
      <a:accent2>
        <a:srgbClr val="DC8081"/>
      </a:accent2>
      <a:accent3>
        <a:srgbClr val="AFA266"/>
      </a:accent3>
      <a:accent4>
        <a:srgbClr val="52AFAF"/>
      </a:accent4>
      <a:accent5>
        <a:srgbClr val="69A8D6"/>
      </a:accent5>
      <a:accent6>
        <a:srgbClr val="6476D5"/>
      </a:accent6>
      <a:hlink>
        <a:srgbClr val="5986A5"/>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1552</TotalTime>
  <Words>1059</Words>
  <Application>Microsoft Office PowerPoint</Application>
  <PresentationFormat>Panorámica</PresentationFormat>
  <Paragraphs>80</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Avenir Next LT Pro</vt:lpstr>
      <vt:lpstr>Calibri</vt:lpstr>
      <vt:lpstr>Prompt</vt:lpstr>
      <vt:lpstr>-webkit-standard</vt:lpstr>
      <vt:lpstr>AccentBoxVTI</vt:lpstr>
      <vt:lpstr>Presentación de PowerPoint</vt:lpstr>
      <vt:lpstr>La persona detrás de…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persona detrás de…</dc:title>
  <dc:creator>Ignacio</dc:creator>
  <cp:lastModifiedBy>Lelokiur Yañez</cp:lastModifiedBy>
  <cp:revision>14</cp:revision>
  <dcterms:created xsi:type="dcterms:W3CDTF">2024-02-21T10:24:39Z</dcterms:created>
  <dcterms:modified xsi:type="dcterms:W3CDTF">2026-05-29T19:41:52Z</dcterms:modified>
</cp:coreProperties>
</file>